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4"/>
    <p:sldMasterId id="2147484552" r:id="rId5"/>
  </p:sldMasterIdLst>
  <p:notesMasterIdLst>
    <p:notesMasterId r:id="rId18"/>
  </p:notesMasterIdLst>
  <p:handoutMasterIdLst>
    <p:handoutMasterId r:id="rId19"/>
  </p:handoutMasterIdLst>
  <p:sldIdLst>
    <p:sldId id="1706" r:id="rId6"/>
    <p:sldId id="1605" r:id="rId7"/>
    <p:sldId id="4367" r:id="rId8"/>
    <p:sldId id="4369" r:id="rId9"/>
    <p:sldId id="4370" r:id="rId10"/>
    <p:sldId id="4371" r:id="rId11"/>
    <p:sldId id="4373" r:id="rId12"/>
    <p:sldId id="4372" r:id="rId13"/>
    <p:sldId id="4374" r:id="rId14"/>
    <p:sldId id="265" r:id="rId15"/>
    <p:sldId id="261" r:id="rId16"/>
    <p:sldId id="260" r:id="rId1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CC7B7869-5BFF-C84B-ACF3-A09D050470B1}">
          <p14:sldIdLst>
            <p14:sldId id="1706"/>
            <p14:sldId id="1605"/>
          </p14:sldIdLst>
        </p14:section>
        <p14:section name="body" id="{FDED6B1A-FDAA-3B42-88BA-7D529264105A}">
          <p14:sldIdLst>
            <p14:sldId id="4367"/>
            <p14:sldId id="4369"/>
            <p14:sldId id="4370"/>
            <p14:sldId id="4371"/>
            <p14:sldId id="4373"/>
            <p14:sldId id="4372"/>
            <p14:sldId id="4374"/>
            <p14:sldId id="265"/>
          </p14:sldIdLst>
        </p14:section>
        <p14:section name="outro" id="{A7071F39-36A1-6447-9B46-09ADFEF9D31F}">
          <p14:sldIdLst>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A18"/>
    <a:srgbClr val="2D2D30"/>
    <a:srgbClr val="2F2F2F"/>
    <a:srgbClr val="787878"/>
    <a:srgbClr val="595959"/>
    <a:srgbClr val="A6A6A6"/>
    <a:srgbClr val="7F7F7F"/>
    <a:srgbClr val="00BCF2"/>
    <a:srgbClr val="FFFFFF"/>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AE0581-757E-684F-B90A-F312E8A7FE51}" v="245" dt="2019-09-25T20:39:13.81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8454" autoAdjust="0"/>
    <p:restoredTop sz="67332" autoAdjust="0"/>
  </p:normalViewPr>
  <p:slideViewPr>
    <p:cSldViewPr snapToGrid="0">
      <p:cViewPr varScale="1">
        <p:scale>
          <a:sx n="110" d="100"/>
          <a:sy n="110" d="100"/>
        </p:scale>
        <p:origin x="176" y="952"/>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984"/>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2/24/20 2:02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g>
</file>

<file path=ppt/media/image17.jpg>
</file>

<file path=ppt/media/image18.png>
</file>

<file path=ppt/media/image19.png>
</file>

<file path=ppt/media/image20.png>
</file>

<file path=ppt/media/image21.png>
</file>

<file path=ppt/media/image22.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2/24/20 2:02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kern="1200" dirty="0">
                <a:solidFill>
                  <a:schemeClr val="tx1"/>
                </a:solidFill>
                <a:effectLst/>
                <a:latin typeface="Segoe UI Light" pitchFamily="34" charset="0"/>
                <a:ea typeface="+mn-ea"/>
                <a:cs typeface="+mn-cs"/>
              </a:rPr>
              <a:t>Role-based access control (RBAC) is a popular mechanism to enforce authorization in applications. The administrator assigns roles to different users and groups to control who can access to what content and functionality. Using RBAC with Application Roles and Role Claims, developers can securely enforce authorization in their apps with little effort on their part. Another approach is to use Azure AD Groups and Group Claims.</a:t>
            </a:r>
          </a:p>
          <a:p>
            <a:br>
              <a:rPr lang="en-US" sz="900" b="0" kern="1200" dirty="0">
                <a:solidFill>
                  <a:schemeClr val="tx1"/>
                </a:solidFill>
                <a:effectLst/>
                <a:latin typeface="Segoe UI Light" pitchFamily="34" charset="0"/>
                <a:ea typeface="+mn-ea"/>
                <a:cs typeface="+mn-cs"/>
              </a:rPr>
            </a:br>
            <a:r>
              <a:rPr lang="en-US" sz="900" b="0" kern="1200" dirty="0">
                <a:solidFill>
                  <a:schemeClr val="tx1"/>
                </a:solidFill>
                <a:effectLst/>
                <a:latin typeface="Segoe UI Light" pitchFamily="34" charset="0"/>
                <a:ea typeface="+mn-ea"/>
                <a:cs typeface="+mn-cs"/>
              </a:rPr>
              <a:t>In this module, you’ll learn how to use both Azure AD Groups and Application Roles to provide fine grained access control to an application.</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2/24/20 2:02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074947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2/24/20 2:02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2/24/20 2:02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In this unit, you’ll learn how Microsoft identity enables developers and administrators to secure and grant access to custom apps.</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2/24/20 2:02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22595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kern="1200" dirty="0">
                <a:solidFill>
                  <a:schemeClr val="tx1"/>
                </a:solidFill>
                <a:effectLst/>
                <a:latin typeface="Segoe UI Light" pitchFamily="34" charset="0"/>
                <a:ea typeface="+mn-ea"/>
                <a:cs typeface="+mn-cs"/>
              </a:rPr>
              <a:t>Microsoft identity enables developers to build custom applications and secure them in different ways. You can configure your custom apps to support users signing-in using their personal or consumer Microsoft Account or with their Work or School account.</a:t>
            </a:r>
          </a:p>
          <a:p>
            <a:br>
              <a:rPr lang="en-US" sz="900" b="0" kern="1200" dirty="0">
                <a:solidFill>
                  <a:schemeClr val="tx1"/>
                </a:solidFill>
                <a:effectLst/>
                <a:latin typeface="Segoe UI Light" pitchFamily="34" charset="0"/>
                <a:ea typeface="+mn-ea"/>
                <a:cs typeface="+mn-cs"/>
              </a:rPr>
            </a:br>
            <a:r>
              <a:rPr lang="en-US" sz="900" b="0" kern="1200" dirty="0">
                <a:solidFill>
                  <a:schemeClr val="tx1"/>
                </a:solidFill>
                <a:effectLst/>
                <a:latin typeface="Segoe UI Light" pitchFamily="34" charset="0"/>
                <a:ea typeface="+mn-ea"/>
                <a:cs typeface="+mn-cs"/>
              </a:rPr>
              <a:t>&gt; [!NOTE]</a:t>
            </a:r>
          </a:p>
          <a:p>
            <a:r>
              <a:rPr lang="en-US" sz="900" b="0" kern="1200" dirty="0">
                <a:solidFill>
                  <a:schemeClr val="tx1"/>
                </a:solidFill>
                <a:effectLst/>
                <a:latin typeface="Segoe UI Light" pitchFamily="34" charset="0"/>
                <a:ea typeface="+mn-ea"/>
                <a:cs typeface="+mn-cs"/>
              </a:rPr>
              <a:t>&gt; Users with consumer Microsoft accounts won't be able to have assigned roles nor will they be members of groups.</a:t>
            </a:r>
          </a:p>
          <a:p>
            <a:endParaRPr lang="en-US" dirty="0"/>
          </a:p>
          <a:p>
            <a:r>
              <a:rPr lang="en-US" dirty="0"/>
              <a:t>An app can then grant users the ability to do specific tasks depending who they are, what groups they belong to or what roles they've been granted within the application.</a:t>
            </a:r>
          </a:p>
          <a:p>
            <a:endParaRPr lang="en-US" dirty="0"/>
          </a:p>
          <a:p>
            <a:r>
              <a:rPr lang="en-US" dirty="0"/>
              <a:t>Users are managed from the Azure AD admin center (https://</a:t>
            </a:r>
            <a:r>
              <a:rPr lang="en-US" dirty="0" err="1"/>
              <a:t>aad.portal.azure.com</a:t>
            </a:r>
            <a:r>
              <a:rPr lang="en-US" dirty="0"/>
              <a:t>) including users within your organization and those added as guests in business-to-business (B2B) scenarios.</a:t>
            </a:r>
          </a:p>
          <a:p>
            <a:endParaRPr lang="en-US" dirty="0"/>
          </a:p>
          <a:p>
            <a:r>
              <a:rPr lang="en-US" dirty="0"/>
              <a:t>In addition to users, administrators (*and other people with the appropriate access*), can use the Azure AD admin center to create and manage security groups that contain collections of users, groups, and roles specific to your custom app.</a:t>
            </a:r>
          </a:p>
          <a:p>
            <a:endParaRPr lang="en-US" dirty="0"/>
          </a:p>
          <a:p>
            <a:r>
              <a:rPr lang="en-US" sz="900" b="0" i="0" u="none" strike="noStrike" kern="1200" dirty="0">
                <a:solidFill>
                  <a:schemeClr val="tx1"/>
                </a:solidFill>
                <a:effectLst/>
                <a:latin typeface="Segoe UI Light" pitchFamily="34" charset="0"/>
                <a:ea typeface="+mn-ea"/>
                <a:cs typeface="+mn-cs"/>
              </a:rPr>
              <a:t>Custom apps that are configured with Microsoft identity to support user's signing-in receive information about the user. This includes profile information such as their name and email address, but </a:t>
            </a:r>
            <a:r>
              <a:rPr lang="en-US" sz="900" b="1" i="0" u="none" strike="noStrike" kern="1200" dirty="0">
                <a:solidFill>
                  <a:schemeClr val="tx1"/>
                </a:solidFill>
                <a:effectLst/>
                <a:latin typeface="Segoe UI Light" pitchFamily="34" charset="0"/>
                <a:ea typeface="+mn-ea"/>
                <a:cs typeface="+mn-cs"/>
              </a:rPr>
              <a:t>can</a:t>
            </a:r>
            <a:r>
              <a:rPr lang="en-US" sz="900" b="0" i="0" u="none" strike="noStrike" kern="1200" dirty="0">
                <a:solidFill>
                  <a:schemeClr val="tx1"/>
                </a:solidFill>
                <a:effectLst/>
                <a:latin typeface="Segoe UI Light" pitchFamily="34" charset="0"/>
                <a:ea typeface="+mn-ea"/>
                <a:cs typeface="+mn-cs"/>
              </a:rPr>
              <a:t> also the groups they belong to or app roles they've been assigned to. Your custom app can use this information and in the cases where the app has the necessary permissions, enable the user to edit their details from within the app.</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2/24/20 2:41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222509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register an app in Azure AD, you specify what types of accounts it will support.</a:t>
            </a:r>
          </a:p>
          <a:p>
            <a:endParaRPr lang="en-US" dirty="0"/>
          </a:p>
          <a:p>
            <a:r>
              <a:rPr lang="en-US" dirty="0"/>
              <a:t>Each of the account types supported provides slightly different options. However, each of the options includes all users in the organization where the app is registered. This means any user within the **All users** blade can sign in to your custom app.</a:t>
            </a:r>
          </a:p>
          <a:p>
            <a:endParaRPr lang="en-US" dirty="0"/>
          </a:p>
          <a:p>
            <a:r>
              <a:rPr lang="en-US" dirty="0"/>
              <a:t>Microsoft identity does support restricting an app to a certain set of users or security groups within your tenant. </a:t>
            </a:r>
          </a:p>
          <a:p>
            <a:endParaRPr lang="en-US" dirty="0"/>
          </a:p>
          <a:p>
            <a:r>
              <a:rPr lang="en-US" dirty="0"/>
              <a:t>To restrict an application to a subset of users, first enable the setting on the app by selecting the **Enterprise Applications** from the **All applications** menu item within the Azure AD admin center:</a:t>
            </a:r>
          </a:p>
          <a:p>
            <a:endParaRPr lang="en-US" dirty="0"/>
          </a:p>
          <a:p>
            <a:r>
              <a:rPr lang="en-US" dirty="0"/>
              <a:t>Select an app, then select the **Properties** navigation item, enable the toggle for the **User assignment required** property, and save your changes:</a:t>
            </a:r>
          </a:p>
          <a:p>
            <a:endParaRPr lang="en-US" dirty="0"/>
          </a:p>
          <a:p>
            <a:r>
              <a:rPr lang="en-US" dirty="0"/>
              <a:t>Once the property has been set, you can use the **Users and groups** blade within the app to manage the list of users and groups who can sign in and access your app:</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2/24/20 2:02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725853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administrators can control what users have access to an app using the **User assignment required** property, developers would need to account for specific users within the app.</a:t>
            </a:r>
          </a:p>
          <a:p>
            <a:endParaRPr lang="en-US" dirty="0"/>
          </a:p>
          <a:p>
            <a:r>
              <a:rPr lang="en-US" dirty="0"/>
              <a:t>RBAC helps you manage resources, what areas of an app users have access to and what they can do with those resources.</a:t>
            </a:r>
          </a:p>
          <a:p>
            <a:endParaRPr lang="en-US" dirty="0"/>
          </a:p>
          <a:p>
            <a:r>
              <a:rPr lang="en-US" sz="900" b="0" kern="1200" dirty="0">
                <a:solidFill>
                  <a:schemeClr val="tx1"/>
                </a:solidFill>
                <a:effectLst/>
                <a:latin typeface="Segoe UI Light" pitchFamily="34" charset="0"/>
                <a:ea typeface="+mn-ea"/>
                <a:cs typeface="+mn-cs"/>
              </a:rPr>
              <a:t>Developers first create a </a:t>
            </a:r>
            <a:r>
              <a:rPr lang="en-US" sz="900" b="0" i="1" kern="1200" dirty="0">
                <a:solidFill>
                  <a:schemeClr val="tx1"/>
                </a:solidFill>
                <a:effectLst/>
                <a:latin typeface="Segoe UI Light" pitchFamily="34" charset="0"/>
                <a:ea typeface="+mn-ea"/>
                <a:cs typeface="+mn-cs"/>
              </a:rPr>
              <a:t>*role definition*</a:t>
            </a:r>
            <a:r>
              <a:rPr lang="en-US" sz="900" b="0" kern="1200" dirty="0">
                <a:solidFill>
                  <a:schemeClr val="tx1"/>
                </a:solidFill>
                <a:effectLst/>
                <a:latin typeface="Segoe UI Light" pitchFamily="34" charset="0"/>
                <a:ea typeface="+mn-ea"/>
                <a:cs typeface="+mn-cs"/>
              </a:rPr>
              <a:t> within the app's registration in the Azure AD admin center. The code within the app can check if the user has access to certain resources based on the roles assigned to the user.</a:t>
            </a:r>
          </a:p>
          <a:p>
            <a:endParaRPr lang="en-US" dirty="0"/>
          </a:p>
          <a:p>
            <a:r>
              <a:rPr lang="en-US" dirty="0"/>
              <a:t>This pattern simplifies management as the app developer can define the roles, while administrators can grant users to these roles without requiring updates to the app's code.</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2/24/20 2:46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876915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In order for a web app to use Microsoft identity to enable users to authenticate and obtain access tokens for use with services such as Microsoft Graph, you must register a new app with Azure AD. This can be done using the Azure AD admin center https://</a:t>
            </a:r>
            <a:r>
              <a:rPr lang="en-US" sz="900" b="0" kern="1200" dirty="0" err="1">
                <a:solidFill>
                  <a:schemeClr val="tx1"/>
                </a:solidFill>
                <a:effectLst/>
                <a:latin typeface="Segoe UI Light" pitchFamily="34" charset="0"/>
                <a:ea typeface="+mn-ea"/>
                <a:cs typeface="+mn-cs"/>
              </a:rPr>
              <a:t>aad.portal.azure.com</a:t>
            </a:r>
            <a:r>
              <a:rPr lang="en-US" sz="900" b="0" kern="1200" dirty="0">
                <a:solidFill>
                  <a:schemeClr val="tx1"/>
                </a:solidFill>
                <a:effectLst/>
                <a:latin typeface="Segoe UI Light" pitchFamily="34" charset="0"/>
                <a:ea typeface="+mn-ea"/>
                <a:cs typeface="+mn-cs"/>
              </a:rPr>
              <a:t>.</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2/24/20 2:02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964307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When registering the app in Azure AD, ensure the redirect URI of the app points to the callback URL of the web app. This URL must match the redirect URL provided by the app when the authentication process is started. The authorization code will be sent to this endpoint, which means you need to configure any authentication libraries and middleware to listen on this endpoint to receive the authorization code.</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kern="1200" dirty="0">
              <a:solidFill>
                <a:schemeClr val="tx1"/>
              </a:solidFill>
              <a:effectLst/>
              <a:latin typeface="Segoe UI Light" pitchFamily="34" charset="0"/>
              <a:ea typeface="+mn-ea"/>
              <a:cs typeface="+mn-cs"/>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A sign-out URL should also be specified so the authentication libraries and middleware deletes any cached tokens or other data that is only needed for signed in users.</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kern="1200" dirty="0">
              <a:solidFill>
                <a:schemeClr val="tx1"/>
              </a:solidFill>
              <a:effectLst/>
              <a:latin typeface="Segoe UI Light" pitchFamily="34" charset="0"/>
              <a:ea typeface="+mn-ea"/>
              <a:cs typeface="+mn-cs"/>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The web app will also need a client secret to sign in with Azure AD to exchange the authorization code for an access token.</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kern="1200" dirty="0">
              <a:solidFill>
                <a:schemeClr val="tx1"/>
              </a:solidFill>
              <a:effectLst/>
              <a:latin typeface="Segoe UI Light" pitchFamily="34" charset="0"/>
              <a:ea typeface="+mn-ea"/>
              <a:cs typeface="+mn-cs"/>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There are three things you'll need from the Azure AD app registration:</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kern="1200" dirty="0">
              <a:solidFill>
                <a:schemeClr val="tx1"/>
              </a:solidFill>
              <a:effectLst/>
              <a:latin typeface="Segoe UI Light" pitchFamily="34" charset="0"/>
              <a:ea typeface="+mn-ea"/>
              <a:cs typeface="+mn-cs"/>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 **Tenant ID**: ID of your Azure AD directory</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 **Client ID**: unique autogenerated ID of the app (*this is also referred to as the application ID*)</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 **Client secret**: secret you created during app registration</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kern="1200" dirty="0">
              <a:solidFill>
                <a:schemeClr val="tx1"/>
              </a:solidFill>
              <a:effectLst/>
              <a:latin typeface="Segoe UI Light" pitchFamily="34" charset="0"/>
              <a:ea typeface="+mn-ea"/>
              <a:cs typeface="+mn-cs"/>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&gt; [!NOTE]</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&gt; While a secret key is used here for purposes of simplicity, Microsoft recommends production apps use certificates with the OAuth 2.0 authorization code grant flow.</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b="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2/24/20 2:02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3027612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app registered in Azure AD, the next step is to configure the web app. For an ASP.NET Core web application, most of these settings are saved in the **</a:t>
            </a:r>
            <a:r>
              <a:rPr lang="en-US" dirty="0" err="1"/>
              <a:t>appsettings.json</a:t>
            </a:r>
            <a:r>
              <a:rPr lang="en-US" dirty="0"/>
              <a:t>** file.</a:t>
            </a:r>
          </a:p>
          <a:p>
            <a:endParaRPr lang="en-US" dirty="0"/>
          </a:p>
          <a:p>
            <a:r>
              <a:rPr lang="en-US" dirty="0"/>
              <a:t>Open this file and set the three values you collected from registering the Azure AD app. You may have to create a key for the client secret.</a:t>
            </a:r>
          </a:p>
          <a:p>
            <a:endParaRPr lang="en-US" dirty="0"/>
          </a:p>
          <a:p>
            <a:r>
              <a:rPr lang="en-US" dirty="0"/>
              <a:t>Next, you need to modify the web app startup process to configure the support for signing-in with Azure AD and obtaining an ID token.</a:t>
            </a:r>
          </a:p>
          <a:p>
            <a:endParaRPr lang="en-US" dirty="0"/>
          </a:p>
          <a:p>
            <a:r>
              <a:rPr lang="en-US" dirty="0"/>
              <a:t>Within the method `</a:t>
            </a:r>
            <a:r>
              <a:rPr lang="en-US" dirty="0" err="1"/>
              <a:t>ConfigureServices</a:t>
            </a:r>
            <a:r>
              <a:rPr lang="en-US" dirty="0"/>
              <a:t>()` in the **</a:t>
            </a:r>
            <a:r>
              <a:rPr lang="en-US" dirty="0" err="1"/>
              <a:t>Startup.cs</a:t>
            </a:r>
            <a:r>
              <a:rPr lang="en-US" dirty="0"/>
              <a:t>** file, add the following code that configures the web app's middleware to support the v2 tokens from Microsoft identity:</a:t>
            </a:r>
          </a:p>
          <a:p>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2/24/20 2:02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580881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2/24/20 2:02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40206840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2.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2.xml"/><Relationship Id="rId4" Type="http://schemas.openxmlformats.org/officeDocument/2006/relationships/image" Target="../media/image14.jp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1055873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chemeClr val="bg2"/>
        </a:solidFill>
        <a:effectLst/>
      </p:bgPr>
    </p:bg>
    <p:spTree>
      <p:nvGrpSpPr>
        <p:cNvPr id="1" name=""/>
        <p:cNvGrpSpPr/>
        <p:nvPr/>
      </p:nvGrpSpPr>
      <p:grpSpPr>
        <a:xfrm>
          <a:off x="0" y="0"/>
          <a:ext cx="0" cy="0"/>
          <a:chOff x="0" y="0"/>
          <a:chExt cx="0" cy="0"/>
        </a:xfrm>
      </p:grpSpPr>
      <p:pic>
        <p:nvPicPr>
          <p:cNvPr id="7" name="Picture 6" descr="A person sitting on a table&#10;&#10;Description generated with high confidence">
            <a:extLst>
              <a:ext uri="{FF2B5EF4-FFF2-40B4-BE49-F238E27FC236}">
                <a16:creationId xmlns:a16="http://schemas.microsoft.com/office/drawing/2014/main" id="{F11DA543-0F9E-4B04-892C-D65049C57D8C}"/>
              </a:ext>
            </a:extLst>
          </p:cNvPr>
          <p:cNvPicPr>
            <a:picLocks noChangeAspect="1"/>
          </p:cNvPicPr>
          <p:nvPr userDrawn="1"/>
        </p:nvPicPr>
        <p:blipFill>
          <a:blip r:embed="rId2"/>
          <a:stretch>
            <a:fillRect/>
          </a:stretch>
        </p:blipFill>
        <p:spPr>
          <a:xfrm>
            <a:off x="1942064" y="0"/>
            <a:ext cx="10494411" cy="6994525"/>
          </a:xfrm>
          <a:prstGeom prst="rect">
            <a:avLst/>
          </a:prstGeom>
        </p:spPr>
      </p:pic>
      <p:sp>
        <p:nvSpPr>
          <p:cNvPr id="6" name="Rectangle 5">
            <a:extLst>
              <a:ext uri="{FF2B5EF4-FFF2-40B4-BE49-F238E27FC236}">
                <a16:creationId xmlns:a16="http://schemas.microsoft.com/office/drawing/2014/main" id="{999822E0-3943-4958-9602-E81F85DC44DB}"/>
              </a:ext>
            </a:extLst>
          </p:cNvPr>
          <p:cNvSpPr/>
          <p:nvPr userDrawn="1"/>
        </p:nvSpPr>
        <p:spPr bwMode="auto">
          <a:xfrm>
            <a:off x="0" y="0"/>
            <a:ext cx="6295869" cy="6994525"/>
          </a:xfrm>
          <a:prstGeom prst="rect">
            <a:avLst/>
          </a:prstGeom>
          <a:gradFill flip="none" rotWithShape="1">
            <a:gsLst>
              <a:gs pos="56000">
                <a:srgbClr val="E5E5E4">
                  <a:lumMod val="65000"/>
                  <a:lumOff val="35000"/>
                </a:srgb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972219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18828907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7667456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276925075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27445545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178910899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697397356"/>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75396599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 5">
    <p:spTree>
      <p:nvGrpSpPr>
        <p:cNvPr id="1" name=""/>
        <p:cNvGrpSpPr/>
        <p:nvPr/>
      </p:nvGrpSpPr>
      <p:grpSpPr>
        <a:xfrm>
          <a:off x="0" y="0"/>
          <a:ext cx="0" cy="0"/>
          <a:chOff x="0" y="0"/>
          <a:chExt cx="0" cy="0"/>
        </a:xfrm>
      </p:grpSpPr>
      <p:sp>
        <p:nvSpPr>
          <p:cNvPr id="3" name="Rectangle 2"/>
          <p:cNvSpPr/>
          <p:nvPr userDrawn="1"/>
        </p:nvSpPr>
        <p:spPr bwMode="auto">
          <a:xfrm>
            <a:off x="465135" y="1631569"/>
            <a:ext cx="5527103"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4621044" cy="2459482"/>
          </a:xfrm>
        </p:spPr>
        <p:txBody>
          <a:bodyPr>
            <a:noAutofit/>
          </a:bodyPr>
          <a:lstStyle>
            <a:lvl1pPr marL="0" indent="0">
              <a:buNone/>
              <a:defRPr sz="2000"/>
            </a:lvl1pPr>
          </a:lstStyle>
          <a:p>
            <a:pPr lvl="0"/>
            <a:r>
              <a:rPr lang="en-US" dirty="0"/>
              <a:t>Picture</a:t>
            </a:r>
          </a:p>
        </p:txBody>
      </p:sp>
      <p:sp>
        <p:nvSpPr>
          <p:cNvPr id="8" name="Rectangle 7"/>
          <p:cNvSpPr/>
          <p:nvPr userDrawn="1"/>
        </p:nvSpPr>
        <p:spPr bwMode="auto">
          <a:xfrm>
            <a:off x="6460554" y="1631569"/>
            <a:ext cx="5537772"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5: two columns images and text</a:t>
            </a:r>
          </a:p>
        </p:txBody>
      </p:sp>
      <p:sp>
        <p:nvSpPr>
          <p:cNvPr id="5" name="Text Placeholder 4"/>
          <p:cNvSpPr>
            <a:spLocks noGrp="1"/>
          </p:cNvSpPr>
          <p:nvPr>
            <p:ph type="body" sz="quarter" idx="11" hasCustomPrompt="1"/>
          </p:nvPr>
        </p:nvSpPr>
        <p:spPr>
          <a:xfrm>
            <a:off x="465138" y="5026024"/>
            <a:ext cx="5527100"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6460554" y="5026024"/>
            <a:ext cx="5537771"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8" name="Content Placeholder 15"/>
          <p:cNvSpPr>
            <a:spLocks noGrp="1"/>
          </p:cNvSpPr>
          <p:nvPr>
            <p:ph sz="quarter" idx="19" hasCustomPrompt="1"/>
          </p:nvPr>
        </p:nvSpPr>
        <p:spPr>
          <a:xfrm>
            <a:off x="6916366" y="1997075"/>
            <a:ext cx="461364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56941179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844739618"/>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022593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91799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4972508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2562889727"/>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56372818"/>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312541625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39827156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821118101"/>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10848388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267439489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2247936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80442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25196352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image" Target="../media/image1.emf"/><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theme" Target="../theme/theme2.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6"/>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4236697683"/>
      </p:ext>
    </p:extLst>
  </p:cSld>
  <p:clrMap bg1="lt1" tx1="dk1" bg2="lt2" tx2="dk2" accent1="accent1" accent2="accent2" accent3="accent3" accent4="accent4" accent5="accent5" accent6="accent6" hlink="hlink" folHlink="folHlink"/>
  <p:sldLayoutIdLst>
    <p:sldLayoutId id="2147484553" r:id="rId1"/>
    <p:sldLayoutId id="2147484554" r:id="rId2"/>
    <p:sldLayoutId id="2147484555" r:id="rId3"/>
    <p:sldLayoutId id="2147484556" r:id="rId4"/>
    <p:sldLayoutId id="2147484557" r:id="rId5"/>
    <p:sldLayoutId id="2147484558" r:id="rId6"/>
    <p:sldLayoutId id="2147484559" r:id="rId7"/>
    <p:sldLayoutId id="2147484560" r:id="rId8"/>
    <p:sldLayoutId id="2147484561" r:id="rId9"/>
    <p:sldLayoutId id="2147484562" r:id="rId10"/>
    <p:sldLayoutId id="2147484563" r:id="rId11"/>
    <p:sldLayoutId id="2147484564" r:id="rId12"/>
    <p:sldLayoutId id="2147484565" r:id="rId13"/>
    <p:sldLayoutId id="2147484566" r:id="rId14"/>
    <p:sldLayoutId id="2147484567" r:id="rId15"/>
    <p:sldLayoutId id="2147484568" r:id="rId16"/>
    <p:sldLayoutId id="2147484569" r:id="rId17"/>
    <p:sldLayoutId id="2147484570" r:id="rId18"/>
    <p:sldLayoutId id="2147484571" r:id="rId19"/>
    <p:sldLayoutId id="2147484572" r:id="rId20"/>
    <p:sldLayoutId id="2147484573" r:id="rId21"/>
    <p:sldLayoutId id="2147484574" r:id="rId22"/>
    <p:sldLayoutId id="2147484575" r:id="rId23"/>
    <p:sldLayoutId id="2147484576" r:id="rId24"/>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9.xml"/><Relationship Id="rId5" Type="http://schemas.openxmlformats.org/officeDocument/2006/relationships/image" Target="../media/image20.png"/><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39.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E50A6-31FD-439C-BB09-044C3BD47BB5}"/>
              </a:ext>
            </a:extLst>
          </p:cNvPr>
          <p:cNvSpPr>
            <a:spLocks noGrp="1"/>
          </p:cNvSpPr>
          <p:nvPr>
            <p:ph type="title"/>
          </p:nvPr>
        </p:nvSpPr>
        <p:spPr>
          <a:xfrm>
            <a:off x="465138" y="2366468"/>
            <a:ext cx="6924490" cy="1828800"/>
          </a:xfrm>
        </p:spPr>
        <p:txBody>
          <a:bodyPr/>
          <a:lstStyle/>
          <a:p>
            <a:r>
              <a:rPr lang="en-US" dirty="0"/>
              <a:t>Work with users, groups, and roles in custom apps </a:t>
            </a:r>
            <a:br>
              <a:rPr lang="en-US" dirty="0"/>
            </a:br>
            <a:r>
              <a:rPr lang="en-US" dirty="0"/>
              <a:t>and APIs</a:t>
            </a:r>
          </a:p>
        </p:txBody>
      </p:sp>
      <p:sp>
        <p:nvSpPr>
          <p:cNvPr id="4" name="Text Placeholder 3">
            <a:extLst>
              <a:ext uri="{FF2B5EF4-FFF2-40B4-BE49-F238E27FC236}">
                <a16:creationId xmlns:a16="http://schemas.microsoft.com/office/drawing/2014/main" id="{892B0493-1FB0-43EB-BC78-E853B3770FCC}"/>
              </a:ext>
            </a:extLst>
          </p:cNvPr>
          <p:cNvSpPr>
            <a:spLocks noGrp="1"/>
          </p:cNvSpPr>
          <p:nvPr>
            <p:ph type="body" sz="quarter" idx="12"/>
          </p:nvPr>
        </p:nvSpPr>
        <p:spPr>
          <a:xfrm>
            <a:off x="472032" y="4160911"/>
            <a:ext cx="8527440" cy="730183"/>
          </a:xfrm>
        </p:spPr>
        <p:txBody>
          <a:bodyPr/>
          <a:lstStyle/>
          <a:p>
            <a:endParaRPr lang="en-US" dirty="0"/>
          </a:p>
        </p:txBody>
      </p:sp>
    </p:spTree>
    <p:extLst>
      <p:ext uri="{BB962C8B-B14F-4D97-AF65-F5344CB8AC3E}">
        <p14:creationId xmlns:p14="http://schemas.microsoft.com/office/powerpoint/2010/main" val="1016890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127486474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7" y="960438"/>
            <a:ext cx="3298789" cy="917575"/>
          </a:xfrm>
        </p:spPr>
        <p:txBody>
          <a:bodyPr/>
          <a:lstStyle/>
          <a:p>
            <a:r>
              <a:rPr lang="en-US" sz="2800" dirty="0"/>
              <a:t>Overview</a:t>
            </a:r>
          </a:p>
        </p:txBody>
      </p:sp>
      <p:sp>
        <p:nvSpPr>
          <p:cNvPr id="5" name="Text Placeholder 4"/>
          <p:cNvSpPr>
            <a:spLocks noGrp="1"/>
          </p:cNvSpPr>
          <p:nvPr>
            <p:ph type="body" sz="quarter" idx="10"/>
          </p:nvPr>
        </p:nvSpPr>
        <p:spPr>
          <a:xfrm>
            <a:off x="465137" y="2574721"/>
            <a:ext cx="5097463" cy="3862387"/>
          </a:xfrm>
        </p:spPr>
        <p:txBody>
          <a:bodyPr/>
          <a:lstStyle/>
          <a:p>
            <a:pPr>
              <a:spcBef>
                <a:spcPts val="1200"/>
              </a:spcBef>
            </a:pPr>
            <a:r>
              <a:rPr lang="en-US" sz="2000" dirty="0"/>
              <a:t>Managing users in Microsoft identity</a:t>
            </a:r>
          </a:p>
          <a:p>
            <a:pPr>
              <a:spcBef>
                <a:spcPts val="1200"/>
              </a:spcBef>
            </a:pPr>
            <a:endParaRPr lang="en-US" sz="2000" dirty="0"/>
          </a:p>
          <a:p>
            <a:pPr>
              <a:spcBef>
                <a:spcPts val="1200"/>
              </a:spcBef>
            </a:pPr>
            <a:r>
              <a:rPr lang="en-US" sz="2000" dirty="0"/>
              <a:t>Enabling users to sign-in to custom web apps</a:t>
            </a:r>
          </a:p>
          <a:p>
            <a:pPr>
              <a:spcBef>
                <a:spcPts val="1200"/>
              </a:spcBef>
            </a:pPr>
            <a:endParaRPr lang="en-US" sz="2000" dirty="0"/>
          </a:p>
          <a:p>
            <a:pPr>
              <a:spcBef>
                <a:spcPts val="1200"/>
              </a:spcBef>
            </a:pPr>
            <a:r>
              <a:rPr lang="en-US" sz="2000" dirty="0"/>
              <a:t>Code configuration</a:t>
            </a:r>
          </a:p>
        </p:txBody>
      </p:sp>
      <p:pic>
        <p:nvPicPr>
          <p:cNvPr id="6" name="Picture 5" descr="A person sitting at a table using a computer&#10;&#10;Description generated with very high confidence">
            <a:extLst>
              <a:ext uri="{FF2B5EF4-FFF2-40B4-BE49-F238E27FC236}">
                <a16:creationId xmlns:a16="http://schemas.microsoft.com/office/drawing/2014/main" id="{30367F61-06EB-468E-A286-8CF474339EEC}"/>
              </a:ext>
            </a:extLst>
          </p:cNvPr>
          <p:cNvPicPr>
            <a:picLocks noChangeAspect="1"/>
          </p:cNvPicPr>
          <p:nvPr/>
        </p:nvPicPr>
        <p:blipFill rotWithShape="1">
          <a:blip r:embed="rId3"/>
          <a:srcRect l="28999" r="11517"/>
          <a:stretch/>
        </p:blipFill>
        <p:spPr>
          <a:xfrm>
            <a:off x="6193971" y="0"/>
            <a:ext cx="6242504" cy="6994525"/>
          </a:xfrm>
          <a:prstGeom prst="rect">
            <a:avLst/>
          </a:prstGeom>
        </p:spPr>
      </p:pic>
    </p:spTree>
    <p:extLst>
      <p:ext uri="{BB962C8B-B14F-4D97-AF65-F5344CB8AC3E}">
        <p14:creationId xmlns:p14="http://schemas.microsoft.com/office/powerpoint/2010/main" val="3970773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EC91F20-81D3-E248-B2F6-7234FDD5F6BB}"/>
              </a:ext>
            </a:extLst>
          </p:cNvPr>
          <p:cNvSpPr>
            <a:spLocks noGrp="1"/>
          </p:cNvSpPr>
          <p:nvPr>
            <p:ph type="title"/>
          </p:nvPr>
        </p:nvSpPr>
        <p:spPr/>
        <p:txBody>
          <a:bodyPr/>
          <a:lstStyle/>
          <a:p>
            <a:r>
              <a:rPr lang="en-US" dirty="0"/>
              <a:t>Users &amp; Microsoft identity</a:t>
            </a:r>
          </a:p>
        </p:txBody>
      </p:sp>
      <p:sp>
        <p:nvSpPr>
          <p:cNvPr id="3" name="Text Placeholder 2">
            <a:extLst>
              <a:ext uri="{FF2B5EF4-FFF2-40B4-BE49-F238E27FC236}">
                <a16:creationId xmlns:a16="http://schemas.microsoft.com/office/drawing/2014/main" id="{684B3418-48A5-1742-9BF7-25F894B07181}"/>
              </a:ext>
            </a:extLst>
          </p:cNvPr>
          <p:cNvSpPr>
            <a:spLocks noGrp="1"/>
          </p:cNvSpPr>
          <p:nvPr>
            <p:ph type="body" sz="quarter" idx="10"/>
          </p:nvPr>
        </p:nvSpPr>
        <p:spPr>
          <a:xfrm>
            <a:off x="465138" y="1919804"/>
            <a:ext cx="11533187" cy="3508653"/>
          </a:xfrm>
        </p:spPr>
        <p:txBody>
          <a:bodyPr/>
          <a:lstStyle/>
          <a:p>
            <a:r>
              <a:rPr lang="en-US" dirty="0"/>
              <a:t>Leverage users in custom apps with Microsoft identity</a:t>
            </a:r>
          </a:p>
          <a:p>
            <a:pPr marL="342900" indent="-342900">
              <a:buFont typeface="Arial" panose="020B0604020202020204" pitchFamily="34" charset="0"/>
              <a:buChar char="•"/>
            </a:pPr>
            <a:r>
              <a:rPr lang="en-US" dirty="0"/>
              <a:t>Work and school accounts</a:t>
            </a:r>
          </a:p>
          <a:p>
            <a:pPr marL="342900" indent="-342900">
              <a:buFont typeface="Arial" panose="020B0604020202020204" pitchFamily="34" charset="0"/>
              <a:buChar char="•"/>
            </a:pPr>
            <a:endParaRPr lang="en-US" dirty="0"/>
          </a:p>
          <a:p>
            <a:r>
              <a:rPr lang="en-US" dirty="0"/>
              <a:t>Enables developers to implement certain functionality based on what groups they belong to &amp; roles they have been granted to</a:t>
            </a:r>
          </a:p>
          <a:p>
            <a:endParaRPr lang="en-US" dirty="0"/>
          </a:p>
          <a:p>
            <a:r>
              <a:rPr lang="en-US" dirty="0"/>
              <a:t>Custom apps can obtain basic personal information about the signed in user</a:t>
            </a:r>
          </a:p>
          <a:p>
            <a:endParaRPr lang="en-US" dirty="0"/>
          </a:p>
          <a:p>
            <a:r>
              <a:rPr lang="en-US" dirty="0"/>
              <a:t>Optionally configure the all &amp; code to return security groups &amp; app roles the </a:t>
            </a:r>
            <a:br>
              <a:rPr lang="en-US" dirty="0"/>
            </a:br>
            <a:r>
              <a:rPr lang="en-US" dirty="0"/>
              <a:t>user has been added to or assigned to</a:t>
            </a:r>
          </a:p>
        </p:txBody>
      </p:sp>
    </p:spTree>
    <p:extLst>
      <p:ext uri="{BB962C8B-B14F-4D97-AF65-F5344CB8AC3E}">
        <p14:creationId xmlns:p14="http://schemas.microsoft.com/office/powerpoint/2010/main" val="26392190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Content Placeholder 13">
            <a:extLst>
              <a:ext uri="{FF2B5EF4-FFF2-40B4-BE49-F238E27FC236}">
                <a16:creationId xmlns:a16="http://schemas.microsoft.com/office/drawing/2014/main" id="{1EF7F140-0702-414E-AAD9-942FA8010B37}"/>
              </a:ext>
            </a:extLst>
          </p:cNvPr>
          <p:cNvPicPr>
            <a:picLocks noGrp="1" noChangeAspect="1"/>
          </p:cNvPicPr>
          <p:nvPr>
            <p:ph sz="quarter" idx="17"/>
          </p:nvPr>
        </p:nvPicPr>
        <p:blipFill>
          <a:blip r:embed="rId3"/>
          <a:stretch>
            <a:fillRect/>
          </a:stretch>
        </p:blipFill>
        <p:spPr>
          <a:xfrm>
            <a:off x="592567" y="2351408"/>
            <a:ext cx="3485493" cy="1748536"/>
          </a:xfrm>
        </p:spPr>
      </p:pic>
      <p:sp>
        <p:nvSpPr>
          <p:cNvPr id="2" name="Title 1">
            <a:extLst>
              <a:ext uri="{FF2B5EF4-FFF2-40B4-BE49-F238E27FC236}">
                <a16:creationId xmlns:a16="http://schemas.microsoft.com/office/drawing/2014/main" id="{3F955AE1-024B-614B-8487-24244EBA9083}"/>
              </a:ext>
            </a:extLst>
          </p:cNvPr>
          <p:cNvSpPr>
            <a:spLocks noGrp="1"/>
          </p:cNvSpPr>
          <p:nvPr>
            <p:ph type="title"/>
          </p:nvPr>
        </p:nvSpPr>
        <p:spPr/>
        <p:txBody>
          <a:bodyPr/>
          <a:lstStyle/>
          <a:p>
            <a:r>
              <a:rPr lang="en-US" dirty="0"/>
              <a:t>Restricting apps to specific users</a:t>
            </a:r>
          </a:p>
        </p:txBody>
      </p:sp>
      <p:sp>
        <p:nvSpPr>
          <p:cNvPr id="7" name="Text Placeholder 6">
            <a:extLst>
              <a:ext uri="{FF2B5EF4-FFF2-40B4-BE49-F238E27FC236}">
                <a16:creationId xmlns:a16="http://schemas.microsoft.com/office/drawing/2014/main" id="{C2C80D2D-3ECB-F541-BD90-E768FA64FB17}"/>
              </a:ext>
            </a:extLst>
          </p:cNvPr>
          <p:cNvSpPr>
            <a:spLocks noGrp="1"/>
          </p:cNvSpPr>
          <p:nvPr>
            <p:ph type="body" sz="quarter" idx="11"/>
          </p:nvPr>
        </p:nvSpPr>
        <p:spPr>
          <a:xfrm>
            <a:off x="465138" y="5026024"/>
            <a:ext cx="3690937" cy="444609"/>
          </a:xfrm>
        </p:spPr>
        <p:txBody>
          <a:bodyPr/>
          <a:lstStyle/>
          <a:p>
            <a:r>
              <a:rPr lang="en-US" dirty="0"/>
              <a:t>Azure AD apps by default allow all users in an organization to sign-in to an app</a:t>
            </a:r>
          </a:p>
        </p:txBody>
      </p:sp>
      <p:sp>
        <p:nvSpPr>
          <p:cNvPr id="8" name="Text Placeholder 7">
            <a:extLst>
              <a:ext uri="{FF2B5EF4-FFF2-40B4-BE49-F238E27FC236}">
                <a16:creationId xmlns:a16="http://schemas.microsoft.com/office/drawing/2014/main" id="{907C49AE-F8FF-EB47-8CC9-A0C0C07BB01A}"/>
              </a:ext>
            </a:extLst>
          </p:cNvPr>
          <p:cNvSpPr>
            <a:spLocks noGrp="1"/>
          </p:cNvSpPr>
          <p:nvPr>
            <p:ph type="body" sz="quarter" idx="12"/>
          </p:nvPr>
        </p:nvSpPr>
        <p:spPr>
          <a:xfrm>
            <a:off x="4386263" y="5026024"/>
            <a:ext cx="3690937" cy="444609"/>
          </a:xfrm>
        </p:spPr>
        <p:txBody>
          <a:bodyPr/>
          <a:lstStyle/>
          <a:p>
            <a:r>
              <a:rPr lang="en-US" dirty="0"/>
              <a:t>Optionally disable this by enabling the “User Assignment Required” property</a:t>
            </a:r>
          </a:p>
        </p:txBody>
      </p:sp>
      <p:sp>
        <p:nvSpPr>
          <p:cNvPr id="9" name="Text Placeholder 8">
            <a:extLst>
              <a:ext uri="{FF2B5EF4-FFF2-40B4-BE49-F238E27FC236}">
                <a16:creationId xmlns:a16="http://schemas.microsoft.com/office/drawing/2014/main" id="{03877A50-3D06-C342-8ADC-C2E043C58ED3}"/>
              </a:ext>
            </a:extLst>
          </p:cNvPr>
          <p:cNvSpPr>
            <a:spLocks noGrp="1"/>
          </p:cNvSpPr>
          <p:nvPr>
            <p:ph type="body" sz="quarter" idx="13"/>
          </p:nvPr>
        </p:nvSpPr>
        <p:spPr>
          <a:xfrm>
            <a:off x="8307388" y="5026024"/>
            <a:ext cx="3690937" cy="444609"/>
          </a:xfrm>
        </p:spPr>
        <p:txBody>
          <a:bodyPr/>
          <a:lstStyle/>
          <a:p>
            <a:r>
              <a:rPr lang="en-US" dirty="0"/>
              <a:t>Manually assign users to the app from the Azure AD admin center</a:t>
            </a:r>
          </a:p>
        </p:txBody>
      </p:sp>
      <p:pic>
        <p:nvPicPr>
          <p:cNvPr id="18" name="Content Placeholder 17">
            <a:extLst>
              <a:ext uri="{FF2B5EF4-FFF2-40B4-BE49-F238E27FC236}">
                <a16:creationId xmlns:a16="http://schemas.microsoft.com/office/drawing/2014/main" id="{1D543429-D355-114F-B446-87A0E77B2244}"/>
              </a:ext>
            </a:extLst>
          </p:cNvPr>
          <p:cNvPicPr>
            <a:picLocks noGrp="1" noChangeAspect="1"/>
          </p:cNvPicPr>
          <p:nvPr>
            <p:ph sz="quarter" idx="18"/>
          </p:nvPr>
        </p:nvPicPr>
        <p:blipFill>
          <a:blip r:embed="rId4"/>
          <a:stretch>
            <a:fillRect/>
          </a:stretch>
        </p:blipFill>
        <p:spPr>
          <a:xfrm>
            <a:off x="4854575" y="2081149"/>
            <a:ext cx="2752725" cy="2290889"/>
          </a:xfrm>
        </p:spPr>
      </p:pic>
      <p:pic>
        <p:nvPicPr>
          <p:cNvPr id="20" name="Content Placeholder 19">
            <a:extLst>
              <a:ext uri="{FF2B5EF4-FFF2-40B4-BE49-F238E27FC236}">
                <a16:creationId xmlns:a16="http://schemas.microsoft.com/office/drawing/2014/main" id="{43835FE3-B628-BF41-8D8A-CBDA6401AE70}"/>
              </a:ext>
            </a:extLst>
          </p:cNvPr>
          <p:cNvPicPr>
            <a:picLocks noGrp="1" noChangeAspect="1"/>
          </p:cNvPicPr>
          <p:nvPr>
            <p:ph sz="quarter" idx="19"/>
          </p:nvPr>
        </p:nvPicPr>
        <p:blipFill>
          <a:blip r:embed="rId5"/>
          <a:stretch>
            <a:fillRect/>
          </a:stretch>
        </p:blipFill>
        <p:spPr>
          <a:xfrm>
            <a:off x="8469498" y="2704422"/>
            <a:ext cx="3387090" cy="1209675"/>
          </a:xfrm>
        </p:spPr>
      </p:pic>
    </p:spTree>
    <p:extLst>
      <p:ext uri="{BB962C8B-B14F-4D97-AF65-F5344CB8AC3E}">
        <p14:creationId xmlns:p14="http://schemas.microsoft.com/office/powerpoint/2010/main" val="352379353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55AE1-024B-614B-8487-24244EBA9083}"/>
              </a:ext>
            </a:extLst>
          </p:cNvPr>
          <p:cNvSpPr>
            <a:spLocks noGrp="1"/>
          </p:cNvSpPr>
          <p:nvPr>
            <p:ph type="title"/>
          </p:nvPr>
        </p:nvSpPr>
        <p:spPr/>
        <p:txBody>
          <a:bodyPr/>
          <a:lstStyle/>
          <a:p>
            <a:r>
              <a:rPr lang="en-US" dirty="0"/>
              <a:t>Role-Based Access Control (RBAC)</a:t>
            </a:r>
          </a:p>
        </p:txBody>
      </p:sp>
      <p:sp>
        <p:nvSpPr>
          <p:cNvPr id="3" name="Text Placeholder 2">
            <a:extLst>
              <a:ext uri="{FF2B5EF4-FFF2-40B4-BE49-F238E27FC236}">
                <a16:creationId xmlns:a16="http://schemas.microsoft.com/office/drawing/2014/main" id="{8DD5827C-97CA-BD4E-832C-93322089DA76}"/>
              </a:ext>
            </a:extLst>
          </p:cNvPr>
          <p:cNvSpPr>
            <a:spLocks noGrp="1"/>
          </p:cNvSpPr>
          <p:nvPr>
            <p:ph type="body" sz="quarter" idx="10"/>
          </p:nvPr>
        </p:nvSpPr>
        <p:spPr>
          <a:xfrm>
            <a:off x="465138" y="1919804"/>
            <a:ext cx="11533187" cy="2523768"/>
          </a:xfrm>
        </p:spPr>
        <p:txBody>
          <a:bodyPr/>
          <a:lstStyle/>
          <a:p>
            <a:r>
              <a:rPr lang="en-US" dirty="0"/>
              <a:t>Administrators and developers can control who can access an app with direct assignment</a:t>
            </a:r>
          </a:p>
          <a:p>
            <a:endParaRPr lang="en-US" dirty="0"/>
          </a:p>
          <a:p>
            <a:r>
              <a:rPr lang="en-US" dirty="0"/>
              <a:t>RBAC simplifies assignment by adding users to a role</a:t>
            </a:r>
          </a:p>
          <a:p>
            <a:endParaRPr lang="en-US" dirty="0"/>
          </a:p>
          <a:p>
            <a:r>
              <a:rPr lang="en-US" dirty="0"/>
              <a:t>App developers can:</a:t>
            </a:r>
          </a:p>
          <a:p>
            <a:pPr marL="342900" indent="-342900">
              <a:buFont typeface="Arial" panose="020B0604020202020204" pitchFamily="34" charset="0"/>
              <a:buChar char="•"/>
            </a:pPr>
            <a:r>
              <a:rPr lang="en-US" dirty="0"/>
              <a:t>check if the signed-in user has specific roles</a:t>
            </a:r>
          </a:p>
          <a:p>
            <a:pPr marL="342900" indent="-342900">
              <a:buFont typeface="Arial" panose="020B0604020202020204" pitchFamily="34" charset="0"/>
              <a:buChar char="•"/>
            </a:pPr>
            <a:r>
              <a:rPr lang="en-US" dirty="0"/>
              <a:t>Allow or block access to specific endpoints with attributes</a:t>
            </a:r>
          </a:p>
        </p:txBody>
      </p:sp>
    </p:spTree>
    <p:extLst>
      <p:ext uri="{BB962C8B-B14F-4D97-AF65-F5344CB8AC3E}">
        <p14:creationId xmlns:p14="http://schemas.microsoft.com/office/powerpoint/2010/main" val="49598737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41607B2-554C-A041-A4C2-20783ECD9DC9}"/>
              </a:ext>
            </a:extLst>
          </p:cNvPr>
          <p:cNvSpPr>
            <a:spLocks noGrp="1"/>
          </p:cNvSpPr>
          <p:nvPr>
            <p:ph type="title"/>
          </p:nvPr>
        </p:nvSpPr>
        <p:spPr/>
        <p:txBody>
          <a:bodyPr/>
          <a:lstStyle/>
          <a:p>
            <a:r>
              <a:rPr lang="en-US" dirty="0"/>
              <a:t>Enabling users to sign-in to custom web apps secured with Microsoft identity</a:t>
            </a:r>
          </a:p>
        </p:txBody>
      </p:sp>
    </p:spTree>
    <p:extLst>
      <p:ext uri="{BB962C8B-B14F-4D97-AF65-F5344CB8AC3E}">
        <p14:creationId xmlns:p14="http://schemas.microsoft.com/office/powerpoint/2010/main" val="107419299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6197050C-57E6-3948-BC11-A10B93239A74}"/>
              </a:ext>
            </a:extLst>
          </p:cNvPr>
          <p:cNvPicPr>
            <a:picLocks noGrp="1" noChangeAspect="1"/>
          </p:cNvPicPr>
          <p:nvPr>
            <p:ph sz="quarter" idx="17"/>
          </p:nvPr>
        </p:nvPicPr>
        <p:blipFill>
          <a:blip r:embed="rId3"/>
          <a:stretch>
            <a:fillRect/>
          </a:stretch>
        </p:blipFill>
        <p:spPr>
          <a:xfrm>
            <a:off x="1601047" y="1997075"/>
            <a:ext cx="3286019" cy="2459038"/>
          </a:xfrm>
        </p:spPr>
      </p:pic>
      <p:sp>
        <p:nvSpPr>
          <p:cNvPr id="2" name="Title 1">
            <a:extLst>
              <a:ext uri="{FF2B5EF4-FFF2-40B4-BE49-F238E27FC236}">
                <a16:creationId xmlns:a16="http://schemas.microsoft.com/office/drawing/2014/main" id="{718C4A6E-BCA7-4B4B-9EDA-962EE02906AA}"/>
              </a:ext>
            </a:extLst>
          </p:cNvPr>
          <p:cNvSpPr>
            <a:spLocks noGrp="1"/>
          </p:cNvSpPr>
          <p:nvPr>
            <p:ph type="title"/>
          </p:nvPr>
        </p:nvSpPr>
        <p:spPr/>
        <p:txBody>
          <a:bodyPr/>
          <a:lstStyle/>
          <a:p>
            <a:r>
              <a:rPr lang="en-US" dirty="0"/>
              <a:t>Register Azure AD application</a:t>
            </a:r>
          </a:p>
        </p:txBody>
      </p:sp>
      <p:sp>
        <p:nvSpPr>
          <p:cNvPr id="6" name="Text Placeholder 5">
            <a:extLst>
              <a:ext uri="{FF2B5EF4-FFF2-40B4-BE49-F238E27FC236}">
                <a16:creationId xmlns:a16="http://schemas.microsoft.com/office/drawing/2014/main" id="{079DF81A-66AD-DB44-89DD-E49FFC85A3D6}"/>
              </a:ext>
            </a:extLst>
          </p:cNvPr>
          <p:cNvSpPr>
            <a:spLocks noGrp="1"/>
          </p:cNvSpPr>
          <p:nvPr>
            <p:ph type="body" sz="quarter" idx="11"/>
          </p:nvPr>
        </p:nvSpPr>
        <p:spPr>
          <a:xfrm>
            <a:off x="465138" y="5026024"/>
            <a:ext cx="5527100" cy="1137106"/>
          </a:xfrm>
        </p:spPr>
        <p:txBody>
          <a:bodyPr/>
          <a:lstStyle/>
          <a:p>
            <a:r>
              <a:rPr lang="en-US" dirty="0"/>
              <a:t>Register a new app in the Azure AD admin center</a:t>
            </a:r>
          </a:p>
          <a:p>
            <a:endParaRPr lang="en-US" dirty="0"/>
          </a:p>
          <a:p>
            <a:r>
              <a:rPr lang="en-US" dirty="0"/>
              <a:t>Specify the redirect URL the user is sent to when the user successfully authenticates</a:t>
            </a:r>
          </a:p>
        </p:txBody>
      </p:sp>
      <p:sp>
        <p:nvSpPr>
          <p:cNvPr id="7" name="Text Placeholder 6">
            <a:extLst>
              <a:ext uri="{FF2B5EF4-FFF2-40B4-BE49-F238E27FC236}">
                <a16:creationId xmlns:a16="http://schemas.microsoft.com/office/drawing/2014/main" id="{B26DBA7C-2885-444C-911E-1785E784E4DD}"/>
              </a:ext>
            </a:extLst>
          </p:cNvPr>
          <p:cNvSpPr>
            <a:spLocks noGrp="1"/>
          </p:cNvSpPr>
          <p:nvPr>
            <p:ph type="body" sz="quarter" idx="13"/>
          </p:nvPr>
        </p:nvSpPr>
        <p:spPr>
          <a:xfrm>
            <a:off x="6460554" y="5026024"/>
            <a:ext cx="5537771" cy="1137106"/>
          </a:xfrm>
        </p:spPr>
        <p:txBody>
          <a:bodyPr/>
          <a:lstStyle/>
          <a:p>
            <a:r>
              <a:rPr lang="en-US" dirty="0"/>
              <a:t>Add a client secret / certificate to the app</a:t>
            </a:r>
          </a:p>
          <a:p>
            <a:endParaRPr lang="en-US" dirty="0"/>
          </a:p>
          <a:p>
            <a:r>
              <a:rPr lang="en-US" dirty="0"/>
              <a:t>Used in combination with the app’s ID to authenticate with Microsoft identity when obtaining an access token</a:t>
            </a:r>
          </a:p>
        </p:txBody>
      </p:sp>
      <p:pic>
        <p:nvPicPr>
          <p:cNvPr id="13" name="Content Placeholder 12">
            <a:extLst>
              <a:ext uri="{FF2B5EF4-FFF2-40B4-BE49-F238E27FC236}">
                <a16:creationId xmlns:a16="http://schemas.microsoft.com/office/drawing/2014/main" id="{CDA6C929-4DC9-F648-BE4B-B7326F0209DC}"/>
              </a:ext>
            </a:extLst>
          </p:cNvPr>
          <p:cNvPicPr>
            <a:picLocks noGrp="1" noChangeAspect="1"/>
          </p:cNvPicPr>
          <p:nvPr>
            <p:ph sz="quarter" idx="19"/>
          </p:nvPr>
        </p:nvPicPr>
        <p:blipFill>
          <a:blip r:embed="rId4"/>
          <a:stretch>
            <a:fillRect/>
          </a:stretch>
        </p:blipFill>
        <p:spPr>
          <a:xfrm>
            <a:off x="7027806" y="1997075"/>
            <a:ext cx="4391139" cy="2459038"/>
          </a:xfrm>
        </p:spPr>
      </p:pic>
    </p:spTree>
    <p:extLst>
      <p:ext uri="{BB962C8B-B14F-4D97-AF65-F5344CB8AC3E}">
        <p14:creationId xmlns:p14="http://schemas.microsoft.com/office/powerpoint/2010/main" val="140304513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55AE1-024B-614B-8487-24244EBA9083}"/>
              </a:ext>
            </a:extLst>
          </p:cNvPr>
          <p:cNvSpPr>
            <a:spLocks noGrp="1"/>
          </p:cNvSpPr>
          <p:nvPr>
            <p:ph type="title"/>
          </p:nvPr>
        </p:nvSpPr>
        <p:spPr/>
        <p:txBody>
          <a:bodyPr/>
          <a:lstStyle/>
          <a:p>
            <a:r>
              <a:rPr lang="en-US" dirty="0"/>
              <a:t>Code configuration</a:t>
            </a:r>
          </a:p>
        </p:txBody>
      </p:sp>
      <p:sp>
        <p:nvSpPr>
          <p:cNvPr id="3" name="Text Placeholder 2">
            <a:extLst>
              <a:ext uri="{FF2B5EF4-FFF2-40B4-BE49-F238E27FC236}">
                <a16:creationId xmlns:a16="http://schemas.microsoft.com/office/drawing/2014/main" id="{8DD5827C-97CA-BD4E-832C-93322089DA76}"/>
              </a:ext>
            </a:extLst>
          </p:cNvPr>
          <p:cNvSpPr>
            <a:spLocks noGrp="1"/>
          </p:cNvSpPr>
          <p:nvPr>
            <p:ph type="body" sz="quarter" idx="10"/>
          </p:nvPr>
        </p:nvSpPr>
        <p:spPr>
          <a:xfrm>
            <a:off x="465138" y="1919804"/>
            <a:ext cx="11533187" cy="4370427"/>
          </a:xfrm>
        </p:spPr>
        <p:txBody>
          <a:bodyPr/>
          <a:lstStyle/>
          <a:p>
            <a:r>
              <a:rPr lang="en-US" dirty="0"/>
              <a:t>Set the Azure AD app’s details (tenant ID, client ID, client secret/certificate) in the app’s settings</a:t>
            </a:r>
          </a:p>
          <a:p>
            <a:endParaRPr lang="en-US" dirty="0"/>
          </a:p>
          <a:p>
            <a:r>
              <a:rPr lang="en-US" dirty="0"/>
              <a:t>Configure OpenID Connect middleware to use Microsoft identity’s endpoint &amp; map specific claims</a:t>
            </a:r>
          </a:p>
          <a:p>
            <a:endParaRPr lang="en-US" dirty="0"/>
          </a:p>
          <a:p>
            <a:r>
              <a:rPr lang="en-US" dirty="0" err="1">
                <a:latin typeface="Courier New" panose="02070309020205020404" pitchFamily="49" charset="0"/>
                <a:cs typeface="Courier New" panose="02070309020205020404" pitchFamily="49" charset="0"/>
              </a:rPr>
              <a:t>services.Configure</a:t>
            </a:r>
            <a:r>
              <a:rPr lang="en-US" dirty="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OpenIdConnectOptions</a:t>
            </a:r>
            <a:r>
              <a:rPr lang="en-US" dirty="0">
                <a:latin typeface="Courier New" panose="02070309020205020404" pitchFamily="49" charset="0"/>
                <a:cs typeface="Courier New" panose="02070309020205020404" pitchFamily="49" charset="0"/>
              </a:rPr>
              <a:t>&gt;(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AzureADDefaults.OpenIdScheme</a:t>
            </a:r>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options =&gt; {</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options.Authority</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options.Authority</a:t>
            </a:r>
            <a:r>
              <a:rPr lang="en-US" dirty="0">
                <a:latin typeface="Courier New" panose="02070309020205020404" pitchFamily="49" charset="0"/>
                <a:cs typeface="Courier New" panose="02070309020205020404" pitchFamily="49" charset="0"/>
              </a:rPr>
              <a:t> + "/v2.0/";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options.TokenValidationParameters.NameClaimType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preferred_username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a:t>
            </a:r>
          </a:p>
          <a:p>
            <a:endParaRPr lang="en-US" dirty="0"/>
          </a:p>
        </p:txBody>
      </p:sp>
    </p:spTree>
    <p:extLst>
      <p:ext uri="{BB962C8B-B14F-4D97-AF65-F5344CB8AC3E}">
        <p14:creationId xmlns:p14="http://schemas.microsoft.com/office/powerpoint/2010/main" val="386355061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5245E-B86D-7D44-B48C-E79038AEEC7B}"/>
              </a:ext>
            </a:extLst>
          </p:cNvPr>
          <p:cNvSpPr>
            <a:spLocks noGrp="1"/>
          </p:cNvSpPr>
          <p:nvPr>
            <p:ph type="title"/>
          </p:nvPr>
        </p:nvSpPr>
        <p:spPr/>
        <p:txBody>
          <a:bodyPr/>
          <a:lstStyle/>
          <a:p>
            <a:r>
              <a:rPr lang="en-US" dirty="0"/>
              <a:t>Display signed-in user details</a:t>
            </a:r>
          </a:p>
        </p:txBody>
      </p:sp>
      <p:sp>
        <p:nvSpPr>
          <p:cNvPr id="3" name="Text Placeholder 2">
            <a:extLst>
              <a:ext uri="{FF2B5EF4-FFF2-40B4-BE49-F238E27FC236}">
                <a16:creationId xmlns:a16="http://schemas.microsoft.com/office/drawing/2014/main" id="{EB6BCE16-4C0C-F74F-8194-51EF645BBD91}"/>
              </a:ext>
            </a:extLst>
          </p:cNvPr>
          <p:cNvSpPr>
            <a:spLocks noGrp="1"/>
          </p:cNvSpPr>
          <p:nvPr>
            <p:ph type="body" sz="quarter" idx="10"/>
          </p:nvPr>
        </p:nvSpPr>
        <p:spPr>
          <a:xfrm>
            <a:off x="465138" y="1349298"/>
            <a:ext cx="11533187" cy="5416868"/>
          </a:xfrm>
        </p:spPr>
        <p:txBody>
          <a:bodyPr/>
          <a:lstStyle/>
          <a:p>
            <a:r>
              <a:rPr lang="en-US" dirty="0"/>
              <a:t>OpenID Connect middleware contains default mapping of claims in the OpenID tokens to user properties in ASP.NET Core</a:t>
            </a:r>
          </a:p>
          <a:p>
            <a:endParaRPr lang="en-US" dirty="0"/>
          </a:p>
          <a:p>
            <a:r>
              <a:rPr lang="en-US" dirty="0"/>
              <a:t>Use these properties in your web app</a:t>
            </a:r>
          </a:p>
          <a:p>
            <a:endParaRPr lang="en-US" dirty="0"/>
          </a:p>
          <a:p>
            <a:r>
              <a:rPr lang="en-US" dirty="0">
                <a:latin typeface="Courier New" panose="02070309020205020404" pitchFamily="49" charset="0"/>
                <a:cs typeface="Courier New" panose="02070309020205020404" pitchFamily="49" charset="0"/>
              </a:rPr>
              <a:t>@if (</a:t>
            </a:r>
            <a:r>
              <a:rPr lang="en-US" dirty="0" err="1">
                <a:latin typeface="Courier New" panose="02070309020205020404" pitchFamily="49" charset="0"/>
                <a:cs typeface="Courier New" panose="02070309020205020404" pitchFamily="49" charset="0"/>
              </a:rPr>
              <a:t>User.Identity.IsAuthenticated</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&lt;table cellpadding="2" </a:t>
            </a:r>
            <a:r>
              <a:rPr lang="en-US" dirty="0" err="1">
                <a:latin typeface="Courier New" panose="02070309020205020404" pitchFamily="49" charset="0"/>
                <a:cs typeface="Courier New" panose="02070309020205020404" pitchFamily="49" charset="0"/>
              </a:rPr>
              <a:t>cellspacing</a:t>
            </a:r>
            <a:r>
              <a:rPr lang="en-US" dirty="0">
                <a:latin typeface="Courier New" panose="02070309020205020404" pitchFamily="49" charset="0"/>
                <a:cs typeface="Courier New" panose="02070309020205020404" pitchFamily="49" charset="0"/>
              </a:rPr>
              <a:t>="2"&gt;</a:t>
            </a:r>
          </a:p>
          <a:p>
            <a:r>
              <a:rPr lang="en-US" dirty="0">
                <a:latin typeface="Courier New" panose="02070309020205020404" pitchFamily="49" charset="0"/>
                <a:cs typeface="Courier New" panose="02070309020205020404" pitchFamily="49" charset="0"/>
              </a:rPr>
              <a:t>    &lt;tr&gt;&lt;</a:t>
            </a:r>
            <a:r>
              <a:rPr lang="en-US" dirty="0" err="1">
                <a:latin typeface="Courier New" panose="02070309020205020404" pitchFamily="49" charset="0"/>
                <a:cs typeface="Courier New" panose="02070309020205020404" pitchFamily="49" charset="0"/>
              </a:rPr>
              <a:t>th</a:t>
            </a:r>
            <a:r>
              <a:rPr lang="en-US" dirty="0">
                <a:latin typeface="Courier New" panose="02070309020205020404" pitchFamily="49" charset="0"/>
                <a:cs typeface="Courier New" panose="02070309020205020404" pitchFamily="49" charset="0"/>
              </a:rPr>
              <a:t>&gt;Claim&lt;/</a:t>
            </a:r>
            <a:r>
              <a:rPr lang="en-US" dirty="0" err="1">
                <a:latin typeface="Courier New" panose="02070309020205020404" pitchFamily="49" charset="0"/>
                <a:cs typeface="Courier New" panose="02070309020205020404" pitchFamily="49" charset="0"/>
              </a:rPr>
              <a:t>th</a:t>
            </a:r>
            <a:r>
              <a:rPr lang="en-US" dirty="0">
                <a:latin typeface="Courier New" panose="02070309020205020404" pitchFamily="49" charset="0"/>
                <a:cs typeface="Courier New" panose="02070309020205020404" pitchFamily="49" charset="0"/>
              </a:rPr>
              <a:t>&gt;&lt;</a:t>
            </a:r>
            <a:r>
              <a:rPr lang="en-US" dirty="0" err="1">
                <a:latin typeface="Courier New" panose="02070309020205020404" pitchFamily="49" charset="0"/>
                <a:cs typeface="Courier New" panose="02070309020205020404" pitchFamily="49" charset="0"/>
              </a:rPr>
              <a:t>th</a:t>
            </a:r>
            <a:r>
              <a:rPr lang="en-US" dirty="0">
                <a:latin typeface="Courier New" panose="02070309020205020404" pitchFamily="49" charset="0"/>
                <a:cs typeface="Courier New" panose="02070309020205020404" pitchFamily="49" charset="0"/>
              </a:rPr>
              <a:t>&gt;Value&lt;/</a:t>
            </a:r>
            <a:r>
              <a:rPr lang="en-US" dirty="0" err="1">
                <a:latin typeface="Courier New" panose="02070309020205020404" pitchFamily="49" charset="0"/>
                <a:cs typeface="Courier New" panose="02070309020205020404" pitchFamily="49" charset="0"/>
              </a:rPr>
              <a:t>th</a:t>
            </a:r>
            <a:r>
              <a:rPr lang="en-US" dirty="0">
                <a:latin typeface="Courier New" panose="02070309020205020404" pitchFamily="49" charset="0"/>
                <a:cs typeface="Courier New" panose="02070309020205020404" pitchFamily="49" charset="0"/>
              </a:rPr>
              <a:t>&gt;&lt;/tr&gt;</a:t>
            </a:r>
          </a:p>
          <a:p>
            <a:r>
              <a:rPr lang="en-US" dirty="0">
                <a:latin typeface="Courier New" panose="02070309020205020404" pitchFamily="49" charset="0"/>
                <a:cs typeface="Courier New" panose="02070309020205020404" pitchFamily="49" charset="0"/>
              </a:rPr>
              <a:t>    @foreach (var claim in </a:t>
            </a:r>
            <a:r>
              <a:rPr lang="en-US" dirty="0" err="1">
                <a:latin typeface="Courier New" panose="02070309020205020404" pitchFamily="49" charset="0"/>
                <a:cs typeface="Courier New" panose="02070309020205020404" pitchFamily="49" charset="0"/>
              </a:rPr>
              <a:t>User.Claims</a:t>
            </a:r>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&lt;tr&gt;</a:t>
            </a:r>
          </a:p>
          <a:p>
            <a:r>
              <a:rPr lang="en-US" dirty="0">
                <a:latin typeface="Courier New" panose="02070309020205020404" pitchFamily="49" charset="0"/>
                <a:cs typeface="Courier New" panose="02070309020205020404" pitchFamily="49" charset="0"/>
              </a:rPr>
              <a:t>        &lt;td&gt;@</a:t>
            </a:r>
            <a:r>
              <a:rPr lang="en-US" dirty="0" err="1">
                <a:latin typeface="Courier New" panose="02070309020205020404" pitchFamily="49" charset="0"/>
                <a:cs typeface="Courier New" panose="02070309020205020404" pitchFamily="49" charset="0"/>
              </a:rPr>
              <a:t>claim.Type</a:t>
            </a:r>
            <a:r>
              <a:rPr lang="en-US" dirty="0">
                <a:latin typeface="Courier New" panose="02070309020205020404" pitchFamily="49" charset="0"/>
                <a:cs typeface="Courier New" panose="02070309020205020404" pitchFamily="49" charset="0"/>
              </a:rPr>
              <a:t>&lt;/td&gt;&lt;td&gt;@</a:t>
            </a:r>
            <a:r>
              <a:rPr lang="en-US" dirty="0" err="1">
                <a:latin typeface="Courier New" panose="02070309020205020404" pitchFamily="49" charset="0"/>
                <a:cs typeface="Courier New" panose="02070309020205020404" pitchFamily="49" charset="0"/>
              </a:rPr>
              <a:t>claim.Value</a:t>
            </a:r>
            <a:r>
              <a:rPr lang="en-US" dirty="0">
                <a:latin typeface="Courier New" panose="02070309020205020404" pitchFamily="49" charset="0"/>
                <a:cs typeface="Courier New" panose="02070309020205020404" pitchFamily="49" charset="0"/>
              </a:rPr>
              <a:t>&lt;/td&gt;</a:t>
            </a:r>
          </a:p>
          <a:p>
            <a:r>
              <a:rPr lang="en-US" dirty="0">
                <a:latin typeface="Courier New" panose="02070309020205020404" pitchFamily="49" charset="0"/>
                <a:cs typeface="Courier New" panose="02070309020205020404" pitchFamily="49" charset="0"/>
              </a:rPr>
              <a:t>      &lt;/tr&gt;</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&lt;/table&gt;</a:t>
            </a:r>
          </a:p>
          <a:p>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924033107"/>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09820594E7B0041BAC4DECBBC892FF9" ma:contentTypeVersion="8" ma:contentTypeDescription="Create a new document." ma:contentTypeScope="" ma:versionID="a4814d1cc1d58eee3ea03778ca413c81">
  <xsd:schema xmlns:xsd="http://www.w3.org/2001/XMLSchema" xmlns:xs="http://www.w3.org/2001/XMLSchema" xmlns:p="http://schemas.microsoft.com/office/2006/metadata/properties" xmlns:ns2="61b79488-63fd-46f4-b1bf-09cb63d2085e" targetNamespace="http://schemas.microsoft.com/office/2006/metadata/properties" ma:root="true" ma:fieldsID="40fb5444c5ccb72d5b900b723022c04a" ns2:_="">
    <xsd:import namespace="61b79488-63fd-46f4-b1bf-09cb63d2085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b79488-63fd-46f4-b1bf-09cb63d208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1EE5866-A3ED-447F-9386-F25EB407268F}">
  <ds:schemaRefs>
    <ds:schemaRef ds:uri="http://schemas.microsoft.com/sharepoint/v3/contenttype/forms"/>
  </ds:schemaRefs>
</ds:datastoreItem>
</file>

<file path=customXml/itemProps2.xml><?xml version="1.0" encoding="utf-8"?>
<ds:datastoreItem xmlns:ds="http://schemas.openxmlformats.org/officeDocument/2006/customXml" ds:itemID="{5A1D25C1-2135-48C5-8BF1-D610241FBA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b79488-63fd-46f4-b1bf-09cb63d208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A3C4BB6-DB8D-4070-8F7B-E5A2778ED62A}">
  <ds:schemaRef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 ds:uri="http://purl.org/dc/terms/"/>
    <ds:schemaRef ds:uri="61b79488-63fd-46f4-b1bf-09cb63d2085e"/>
    <ds:schemaRef ds:uri="http://purl.org/dc/elements/1.1/"/>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1882</Words>
  <Application>Microsoft Macintosh PowerPoint</Application>
  <PresentationFormat>Custom</PresentationFormat>
  <Paragraphs>152</Paragraphs>
  <Slides>12</Slides>
  <Notes>11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12</vt:i4>
      </vt:variant>
    </vt:vector>
  </HeadingPairs>
  <TitlesOfParts>
    <vt:vector size="20" baseType="lpstr">
      <vt:lpstr>Arial</vt:lpstr>
      <vt:lpstr>Courier New</vt:lpstr>
      <vt:lpstr>Segoe UI</vt:lpstr>
      <vt:lpstr>Segoe UI Light</vt:lpstr>
      <vt:lpstr>Segoe UI Semibold</vt:lpstr>
      <vt:lpstr>Wingdings</vt:lpstr>
      <vt:lpstr>Office 365 PPT Template - 2017</vt:lpstr>
      <vt:lpstr>1_Office 365 PPT Template - 2017</vt:lpstr>
      <vt:lpstr>Work with users, groups, and roles in custom apps  and APIs</vt:lpstr>
      <vt:lpstr>Overview</vt:lpstr>
      <vt:lpstr>Users &amp; Microsoft identity</vt:lpstr>
      <vt:lpstr>Restricting apps to specific users</vt:lpstr>
      <vt:lpstr>Role-Based Access Control (RBAC)</vt:lpstr>
      <vt:lpstr>Enabling users to sign-in to custom web apps secured with Microsoft identity</vt:lpstr>
      <vt:lpstr>Register Azure AD application</vt:lpstr>
      <vt:lpstr>Code configuration</vt:lpstr>
      <vt:lpstr>Display signed-in user details</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2020-02-24T19:47:09Z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0x010100F09820594E7B0041BAC4DECBBC892FF9</vt:lpwstr>
  </property>
</Properties>
</file>

<file path=docProps/thumbnail.jpeg>
</file>